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Stil teme 1 - Isticanj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809" y="3315011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F3E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4609" y="504461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20" y="141251"/>
            <a:ext cx="4116381" cy="291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426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704" y="226936"/>
            <a:ext cx="8229600" cy="92226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en-US" sz="27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  <a:lvl2pPr>
              <a:defRPr>
                <a:solidFill>
                  <a:srgbClr val="C00000"/>
                </a:solidFill>
              </a:defRPr>
            </a:lvl2pPr>
            <a:lvl3pPr>
              <a:defRPr>
                <a:solidFill>
                  <a:srgbClr val="C00000"/>
                </a:solidFill>
              </a:defRPr>
            </a:lvl3pPr>
            <a:lvl4pPr>
              <a:defRPr>
                <a:solidFill>
                  <a:srgbClr val="C00000"/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9" name="Zaobljeni pravokutnik 8"/>
          <p:cNvSpPr/>
          <p:nvPr/>
        </p:nvSpPr>
        <p:spPr>
          <a:xfrm>
            <a:off x="74343" y="1117681"/>
            <a:ext cx="7917365" cy="81277"/>
          </a:xfrm>
          <a:prstGeom prst="roundRect">
            <a:avLst/>
          </a:prstGeom>
          <a:solidFill>
            <a:srgbClr val="FCB03F"/>
          </a:solidFill>
          <a:ln>
            <a:solidFill>
              <a:srgbClr val="F7941D">
                <a:alpha val="6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solidFill>
                <a:srgbClr val="F7941D"/>
              </a:solidFill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305" y="609789"/>
            <a:ext cx="691376" cy="8024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Zaobljeni pravokutnik 11"/>
          <p:cNvSpPr/>
          <p:nvPr/>
        </p:nvSpPr>
        <p:spPr>
          <a:xfrm>
            <a:off x="8032597" y="1115785"/>
            <a:ext cx="228986" cy="83173"/>
          </a:xfrm>
          <a:prstGeom prst="roundRect">
            <a:avLst/>
          </a:prstGeom>
          <a:solidFill>
            <a:srgbClr val="FFBA4E"/>
          </a:solidFill>
          <a:ln>
            <a:solidFill>
              <a:srgbClr val="F7941D">
                <a:alpha val="6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solidFill>
                <a:srgbClr val="F7941D"/>
              </a:solidFill>
            </a:endParaRPr>
          </a:p>
        </p:txBody>
      </p:sp>
      <p:sp>
        <p:nvSpPr>
          <p:cNvPr id="13" name="Zaobljeni pravokutnik 12"/>
          <p:cNvSpPr/>
          <p:nvPr/>
        </p:nvSpPr>
        <p:spPr>
          <a:xfrm>
            <a:off x="8301348" y="1117681"/>
            <a:ext cx="63190" cy="83173"/>
          </a:xfrm>
          <a:prstGeom prst="roundRect">
            <a:avLst/>
          </a:prstGeom>
          <a:solidFill>
            <a:srgbClr val="FFDF6D"/>
          </a:solidFill>
          <a:ln>
            <a:solidFill>
              <a:srgbClr val="F7941D">
                <a:alpha val="6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>
              <a:solidFill>
                <a:srgbClr val="F7941D"/>
              </a:solidFill>
            </a:endParaRP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2" y="5816225"/>
            <a:ext cx="606648" cy="931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5089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086396"/>
            <a:ext cx="8242663" cy="4525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00">
                <a:solidFill>
                  <a:srgbClr val="C00000"/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a-IN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5378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26" y="592856"/>
            <a:ext cx="7551951" cy="534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161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88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BE914F-D4A6-4225-A3D6-0D7B29F9C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560" y="3544844"/>
            <a:ext cx="6336392" cy="697364"/>
          </a:xfrm>
        </p:spPr>
        <p:txBody>
          <a:bodyPr/>
          <a:lstStyle/>
          <a:p>
            <a:pPr algn="l"/>
            <a:r>
              <a:rPr lang="pl-PL" dirty="0"/>
              <a:t>5.1. Alati za uređivanje teksta</a:t>
            </a: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A6D89A2-E4CB-436C-81AA-9B95811DA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5421" y="4242208"/>
            <a:ext cx="6400800" cy="1752600"/>
          </a:xfrm>
        </p:spPr>
        <p:txBody>
          <a:bodyPr/>
          <a:lstStyle/>
          <a:p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Kako stvoriti i urediti digitalni tekst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endPara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Udžbenik str.104.-110.str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9037881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6177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008DDE-2C4D-4AFD-97BC-7CA95C558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608" y="278516"/>
            <a:ext cx="2776124" cy="559640"/>
          </a:xfrm>
        </p:spPr>
        <p:txBody>
          <a:bodyPr>
            <a:normAutofit fontScale="90000"/>
          </a:bodyPr>
          <a:lstStyle/>
          <a:p>
            <a:r>
              <a:rPr lang="hr-HR" sz="3200" dirty="0"/>
              <a:t>Microsoft Word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367BDE1-B6D6-4007-BD40-DDD81B8D3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3693" y="1804851"/>
            <a:ext cx="5395678" cy="254943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sz="3200" b="1" dirty="0">
                <a:solidFill>
                  <a:schemeClr val="bg1"/>
                </a:solidFill>
              </a:rPr>
              <a:t>Microsoft Office</a:t>
            </a:r>
          </a:p>
          <a:p>
            <a:r>
              <a:rPr lang="hr-HR" sz="3200" b="1" dirty="0">
                <a:solidFill>
                  <a:schemeClr val="bg1"/>
                </a:solidFill>
              </a:rPr>
              <a:t>Dokument</a:t>
            </a:r>
          </a:p>
          <a:p>
            <a:r>
              <a:rPr lang="hr-HR" sz="3200" b="1" dirty="0">
                <a:solidFill>
                  <a:schemeClr val="bg1"/>
                </a:solidFill>
              </a:rPr>
              <a:t>.</a:t>
            </a:r>
            <a:r>
              <a:rPr lang="hr-HR" sz="3200" b="1" dirty="0" err="1">
                <a:solidFill>
                  <a:schemeClr val="bg1"/>
                </a:solidFill>
              </a:rPr>
              <a:t>docx</a:t>
            </a:r>
            <a:endParaRPr lang="hr-HR" sz="3200" b="1" dirty="0">
              <a:solidFill>
                <a:schemeClr val="bg1"/>
              </a:solidFill>
            </a:endParaRPr>
          </a:p>
          <a:p>
            <a:r>
              <a:rPr lang="hr-HR" sz="3200" b="1" i="1" dirty="0">
                <a:solidFill>
                  <a:schemeClr val="bg1"/>
                </a:solidFill>
              </a:rPr>
              <a:t>Font</a:t>
            </a:r>
            <a:r>
              <a:rPr lang="hr-HR" sz="3200" b="1" dirty="0">
                <a:solidFill>
                  <a:schemeClr val="bg1"/>
                </a:solidFill>
              </a:rPr>
              <a:t> – vrsta pisma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89CD6A1-EC8A-4AFC-A053-2B72B09E78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064" b="8871"/>
          <a:stretch/>
        </p:blipFill>
        <p:spPr>
          <a:xfrm>
            <a:off x="6910011" y="4835435"/>
            <a:ext cx="1791050" cy="18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119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864F77-8D76-4E2F-8AF9-1DF81B795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556" y="306693"/>
            <a:ext cx="4852399" cy="519784"/>
          </a:xfrm>
        </p:spPr>
        <p:txBody>
          <a:bodyPr>
            <a:normAutofit fontScale="90000"/>
          </a:bodyPr>
          <a:lstStyle/>
          <a:p>
            <a:pPr algn="ctr"/>
            <a:r>
              <a:rPr lang="hr-HR" sz="3200" dirty="0"/>
              <a:t>Dijelovi prozora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2337BD4-D476-473D-99A0-9597998A9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711" y="1566571"/>
            <a:ext cx="5816088" cy="4453514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4DCAD4E3-E3F3-427C-A604-351388D83F2C}"/>
              </a:ext>
            </a:extLst>
          </p:cNvPr>
          <p:cNvSpPr/>
          <p:nvPr/>
        </p:nvSpPr>
        <p:spPr>
          <a:xfrm>
            <a:off x="6011291" y="1995057"/>
            <a:ext cx="522215" cy="132127"/>
          </a:xfrm>
          <a:prstGeom prst="rect">
            <a:avLst/>
          </a:prstGeom>
          <a:solidFill>
            <a:srgbClr val="0B0B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 dirty="0"/>
          </a:p>
        </p:txBody>
      </p:sp>
    </p:spTree>
    <p:extLst>
      <p:ext uri="{BB962C8B-B14F-4D97-AF65-F5344CB8AC3E}">
        <p14:creationId xmlns:p14="http://schemas.microsoft.com/office/powerpoint/2010/main" val="25088147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176C2D-9A77-4862-BDCE-B6B04994E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03" y="196960"/>
            <a:ext cx="2625122" cy="591099"/>
          </a:xfrm>
        </p:spPr>
        <p:txBody>
          <a:bodyPr>
            <a:normAutofit/>
          </a:bodyPr>
          <a:lstStyle/>
          <a:p>
            <a:r>
              <a:rPr lang="hr-HR" sz="3200" dirty="0"/>
              <a:t>Vrpca </a:t>
            </a:r>
            <a:r>
              <a:rPr lang="hr-HR" sz="3200" i="1" dirty="0"/>
              <a:t>Polazno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DB68B94E-8BB2-4246-945B-14C5FACCE8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6" r="66438" b="85126"/>
          <a:stretch/>
        </p:blipFill>
        <p:spPr>
          <a:xfrm>
            <a:off x="2142719" y="2724677"/>
            <a:ext cx="5011044" cy="1245369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CBE5E3A2-22F3-4A4C-A43B-A08669DA93A2}"/>
              </a:ext>
            </a:extLst>
          </p:cNvPr>
          <p:cNvSpPr/>
          <p:nvPr/>
        </p:nvSpPr>
        <p:spPr>
          <a:xfrm>
            <a:off x="3809400" y="3221328"/>
            <a:ext cx="2044817" cy="7487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515D1D13-A81F-4CF2-92D4-3B9936D42DA8}"/>
              </a:ext>
            </a:extLst>
          </p:cNvPr>
          <p:cNvSpPr txBox="1"/>
          <p:nvPr/>
        </p:nvSpPr>
        <p:spPr>
          <a:xfrm>
            <a:off x="2825725" y="4262938"/>
            <a:ext cx="217281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dirty="0"/>
              <a:t>grupa naredbi Font</a:t>
            </a:r>
          </a:p>
        </p:txBody>
      </p:sp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73137F23-7903-453A-8121-A3DEA48DCC36}"/>
              </a:ext>
            </a:extLst>
          </p:cNvPr>
          <p:cNvCxnSpPr/>
          <p:nvPr/>
        </p:nvCxnSpPr>
        <p:spPr>
          <a:xfrm flipV="1">
            <a:off x="4378804" y="3915155"/>
            <a:ext cx="169877" cy="4152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ravokutnik 8">
            <a:extLst>
              <a:ext uri="{FF2B5EF4-FFF2-40B4-BE49-F238E27FC236}">
                <a16:creationId xmlns:a16="http://schemas.microsoft.com/office/drawing/2014/main" id="{5180C1E8-9107-4517-9C66-C7DC87F0F874}"/>
              </a:ext>
            </a:extLst>
          </p:cNvPr>
          <p:cNvSpPr/>
          <p:nvPr/>
        </p:nvSpPr>
        <p:spPr>
          <a:xfrm>
            <a:off x="5678350" y="3756594"/>
            <a:ext cx="287021" cy="30782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CAAFA27D-7A31-408A-A3EE-D99564C09C86}"/>
              </a:ext>
            </a:extLst>
          </p:cNvPr>
          <p:cNvSpPr txBox="1"/>
          <p:nvPr/>
        </p:nvSpPr>
        <p:spPr>
          <a:xfrm>
            <a:off x="5678349" y="4228313"/>
            <a:ext cx="147541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dirty="0"/>
              <a:t>Dijaloški okvir</a:t>
            </a:r>
          </a:p>
        </p:txBody>
      </p:sp>
      <p:cxnSp>
        <p:nvCxnSpPr>
          <p:cNvPr id="11" name="Ravni poveznik sa strelicom 10">
            <a:extLst>
              <a:ext uri="{FF2B5EF4-FFF2-40B4-BE49-F238E27FC236}">
                <a16:creationId xmlns:a16="http://schemas.microsoft.com/office/drawing/2014/main" id="{51ABC6B5-DCA8-44D4-ACF7-F75EA03C7A09}"/>
              </a:ext>
            </a:extLst>
          </p:cNvPr>
          <p:cNvCxnSpPr>
            <a:cxnSpLocks/>
          </p:cNvCxnSpPr>
          <p:nvPr/>
        </p:nvCxnSpPr>
        <p:spPr>
          <a:xfrm flipH="1" flipV="1">
            <a:off x="5854217" y="3916811"/>
            <a:ext cx="493900" cy="3115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Pravokutnik 12">
            <a:extLst>
              <a:ext uri="{FF2B5EF4-FFF2-40B4-BE49-F238E27FC236}">
                <a16:creationId xmlns:a16="http://schemas.microsoft.com/office/drawing/2014/main" id="{E41AFBAE-4D64-4A7F-8AE3-4E9738D8B965}"/>
              </a:ext>
            </a:extLst>
          </p:cNvPr>
          <p:cNvSpPr/>
          <p:nvPr/>
        </p:nvSpPr>
        <p:spPr>
          <a:xfrm>
            <a:off x="5023335" y="3496989"/>
            <a:ext cx="287021" cy="30782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4" name="Ravni poveznik sa strelicom 13">
            <a:extLst>
              <a:ext uri="{FF2B5EF4-FFF2-40B4-BE49-F238E27FC236}">
                <a16:creationId xmlns:a16="http://schemas.microsoft.com/office/drawing/2014/main" id="{0EF0E970-906E-4B22-99FF-E1D8D6C4153E}"/>
              </a:ext>
            </a:extLst>
          </p:cNvPr>
          <p:cNvCxnSpPr>
            <a:cxnSpLocks/>
          </p:cNvCxnSpPr>
          <p:nvPr/>
        </p:nvCxnSpPr>
        <p:spPr>
          <a:xfrm flipH="1" flipV="1">
            <a:off x="5253138" y="3689692"/>
            <a:ext cx="425212" cy="12933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F8F83D98-1929-48DA-98F2-A97B448CEDED}"/>
              </a:ext>
            </a:extLst>
          </p:cNvPr>
          <p:cNvSpPr txBox="1"/>
          <p:nvPr/>
        </p:nvSpPr>
        <p:spPr>
          <a:xfrm>
            <a:off x="4697355" y="4939433"/>
            <a:ext cx="181120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dirty="0"/>
              <a:t>Padajući izbornik</a:t>
            </a:r>
          </a:p>
        </p:txBody>
      </p:sp>
      <p:sp>
        <p:nvSpPr>
          <p:cNvPr id="18" name="Strelica: prema dolje 17">
            <a:extLst>
              <a:ext uri="{FF2B5EF4-FFF2-40B4-BE49-F238E27FC236}">
                <a16:creationId xmlns:a16="http://schemas.microsoft.com/office/drawing/2014/main" id="{1FF3B083-8B7B-4F11-BD03-55785A049704}"/>
              </a:ext>
            </a:extLst>
          </p:cNvPr>
          <p:cNvSpPr/>
          <p:nvPr/>
        </p:nvSpPr>
        <p:spPr>
          <a:xfrm>
            <a:off x="2746096" y="2028979"/>
            <a:ext cx="320879" cy="87486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36675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38C17C-2063-48E5-BDCA-37D5CE6F6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Označavanje teksta</a:t>
            </a:r>
          </a:p>
        </p:txBody>
      </p:sp>
      <p:graphicFrame>
        <p:nvGraphicFramePr>
          <p:cNvPr id="5" name="Rezervirano mjesto sadržaja 3">
            <a:extLst>
              <a:ext uri="{FF2B5EF4-FFF2-40B4-BE49-F238E27FC236}">
                <a16:creationId xmlns:a16="http://schemas.microsoft.com/office/drawing/2014/main" id="{9E5CDDAC-E5E1-44DE-BF64-EC507FAFB3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4065378"/>
              </p:ext>
            </p:extLst>
          </p:nvPr>
        </p:nvGraphicFramePr>
        <p:xfrm>
          <a:off x="1885321" y="1862568"/>
          <a:ext cx="6107291" cy="402460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07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9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36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Vrsta označavanja</a:t>
                      </a:r>
                      <a:endParaRPr lang="hr-HR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Način označavanja</a:t>
                      </a:r>
                      <a:endParaRPr lang="hr-HR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002060"/>
                          </a:solidFill>
                        </a:rPr>
                        <a:t>Proizvoljni tekst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002060"/>
                          </a:solidFill>
                        </a:rPr>
                        <a:t>(manji)</a:t>
                      </a:r>
                      <a:endParaRPr lang="hr-HR" sz="1400" b="1" dirty="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/>
                        <a:t>Povlačenjem miša držeći pritisnutu lijevu tipku miša.</a:t>
                      </a:r>
                      <a:endParaRPr lang="hr-H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5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002060"/>
                          </a:solidFill>
                        </a:rPr>
                        <a:t>Proizvoljni tekst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002060"/>
                          </a:solidFill>
                        </a:rPr>
                        <a:t>(veći)</a:t>
                      </a:r>
                      <a:endParaRPr lang="hr-HR" sz="1400" b="1" dirty="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/>
                        <a:t>Kliknite na početak teksta koji želite označiti, pritisnite i držite tipku SHIFT, a zatim kliknite na kraj teksta kojeg želite označiti. </a:t>
                      </a:r>
                      <a:endParaRPr lang="hr-H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002060"/>
                          </a:solidFill>
                        </a:rPr>
                        <a:t>Jedna riječ</a:t>
                      </a:r>
                      <a:endParaRPr lang="hr-HR" sz="1400" b="1" dirty="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/>
                        <a:t>Dvokliknite lijevom tipkom miša bilo gdje u riječi.</a:t>
                      </a:r>
                      <a:endParaRPr lang="hr-H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66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002060"/>
                          </a:solidFill>
                        </a:rPr>
                        <a:t>Rečenica</a:t>
                      </a:r>
                      <a:endParaRPr lang="hr-HR" sz="1400" b="1" dirty="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/>
                        <a:t>Pritisnite tipku CTRL i kliknite unutar rečenice koju želite označiti.</a:t>
                      </a:r>
                      <a:endParaRPr lang="hr-H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7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002060"/>
                          </a:solidFill>
                        </a:rPr>
                        <a:t>Redak teksta</a:t>
                      </a:r>
                      <a:endParaRPr lang="hr-HR" sz="1400" b="1" dirty="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/>
                        <a:t>Pomaknite pokazivač lijevo od retka sve dok se ne promijeni u desnu strelicu, a zatim kliknite.</a:t>
                      </a:r>
                      <a:endParaRPr lang="hr-H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66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rgbClr val="002060"/>
                          </a:solidFill>
                        </a:rPr>
                        <a:t>Cijeli dokumenta</a:t>
                      </a:r>
                      <a:endParaRPr lang="hr-HR" sz="1400" b="1" dirty="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600200" algn="l"/>
                        </a:tabLst>
                      </a:pPr>
                      <a:r>
                        <a:rPr lang="hr-HR" sz="1400" dirty="0"/>
                        <a:t>Pritiskom na kombinaciju tipki CTRL i slova A.</a:t>
                      </a:r>
                      <a:endParaRPr lang="hr-H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67352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C35DDC-F259-4E83-A2D7-34AE12691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Oblikovanje teksta</a:t>
            </a:r>
            <a:br>
              <a:rPr lang="hr-HR" dirty="0"/>
            </a:br>
            <a:endParaRPr lang="hr-HR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FD172277-ABD8-402E-A12A-2B29167ED9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470" t="39420" r="25727" b="16461"/>
          <a:stretch/>
        </p:blipFill>
        <p:spPr>
          <a:xfrm>
            <a:off x="3008971" y="3079785"/>
            <a:ext cx="3986027" cy="1069597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B5BAC04A-72D4-4E46-8B2C-A37698FDBD58}"/>
              </a:ext>
            </a:extLst>
          </p:cNvPr>
          <p:cNvSpPr txBox="1"/>
          <p:nvPr/>
        </p:nvSpPr>
        <p:spPr>
          <a:xfrm>
            <a:off x="6687223" y="4484687"/>
            <a:ext cx="1038138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boja teksta</a:t>
            </a:r>
          </a:p>
        </p:txBody>
      </p:sp>
      <p:cxnSp>
        <p:nvCxnSpPr>
          <p:cNvPr id="7" name="Ravni poveznik sa strelicom 6">
            <a:extLst>
              <a:ext uri="{FF2B5EF4-FFF2-40B4-BE49-F238E27FC236}">
                <a16:creationId xmlns:a16="http://schemas.microsoft.com/office/drawing/2014/main" id="{44C48297-0514-4240-B0DB-AA2A037C4A21}"/>
              </a:ext>
            </a:extLst>
          </p:cNvPr>
          <p:cNvCxnSpPr>
            <a:cxnSpLocks/>
          </p:cNvCxnSpPr>
          <p:nvPr/>
        </p:nvCxnSpPr>
        <p:spPr>
          <a:xfrm>
            <a:off x="3069839" y="2712930"/>
            <a:ext cx="167990" cy="4644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kstniOkvir 9">
            <a:extLst>
              <a:ext uri="{FF2B5EF4-FFF2-40B4-BE49-F238E27FC236}">
                <a16:creationId xmlns:a16="http://schemas.microsoft.com/office/drawing/2014/main" id="{23A2165A-5C39-4070-A75B-6199AC3B2950}"/>
              </a:ext>
            </a:extLst>
          </p:cNvPr>
          <p:cNvSpPr txBox="1"/>
          <p:nvPr/>
        </p:nvSpPr>
        <p:spPr>
          <a:xfrm>
            <a:off x="4320218" y="4363448"/>
            <a:ext cx="134372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dirty="0"/>
              <a:t>indeks i eksponent</a:t>
            </a:r>
          </a:p>
        </p:txBody>
      </p:sp>
      <p:cxnSp>
        <p:nvCxnSpPr>
          <p:cNvPr id="11" name="Ravni poveznik sa strelicom 10">
            <a:extLst>
              <a:ext uri="{FF2B5EF4-FFF2-40B4-BE49-F238E27FC236}">
                <a16:creationId xmlns:a16="http://schemas.microsoft.com/office/drawing/2014/main" id="{6BD2AA7A-2339-4B80-A01A-F9846C1161BC}"/>
              </a:ext>
            </a:extLst>
          </p:cNvPr>
          <p:cNvCxnSpPr>
            <a:cxnSpLocks/>
          </p:cNvCxnSpPr>
          <p:nvPr/>
        </p:nvCxnSpPr>
        <p:spPr>
          <a:xfrm>
            <a:off x="4814628" y="2721506"/>
            <a:ext cx="127401" cy="4670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sa strelicom 11">
            <a:extLst>
              <a:ext uri="{FF2B5EF4-FFF2-40B4-BE49-F238E27FC236}">
                <a16:creationId xmlns:a16="http://schemas.microsoft.com/office/drawing/2014/main" id="{C7B59B2B-FC98-42B7-B09A-0520589612D4}"/>
              </a:ext>
            </a:extLst>
          </p:cNvPr>
          <p:cNvCxnSpPr>
            <a:cxnSpLocks/>
          </p:cNvCxnSpPr>
          <p:nvPr/>
        </p:nvCxnSpPr>
        <p:spPr>
          <a:xfrm flipH="1" flipV="1">
            <a:off x="6800896" y="4052964"/>
            <a:ext cx="122275" cy="3461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sa strelicom 12">
            <a:extLst>
              <a:ext uri="{FF2B5EF4-FFF2-40B4-BE49-F238E27FC236}">
                <a16:creationId xmlns:a16="http://schemas.microsoft.com/office/drawing/2014/main" id="{7F7F400B-FE0B-4EEB-96B5-BCF42E097D4A}"/>
              </a:ext>
            </a:extLst>
          </p:cNvPr>
          <p:cNvCxnSpPr>
            <a:cxnSpLocks/>
          </p:cNvCxnSpPr>
          <p:nvPr/>
        </p:nvCxnSpPr>
        <p:spPr>
          <a:xfrm flipH="1" flipV="1">
            <a:off x="4928919" y="4016513"/>
            <a:ext cx="13110" cy="2894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8D8CA48E-9B67-439D-86E0-000047BA2D84}"/>
              </a:ext>
            </a:extLst>
          </p:cNvPr>
          <p:cNvSpPr txBox="1"/>
          <p:nvPr/>
        </p:nvSpPr>
        <p:spPr>
          <a:xfrm>
            <a:off x="1811384" y="4561164"/>
            <a:ext cx="1733006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Stilovi fonta: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hr-HR" dirty="0"/>
              <a:t>podebljano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hr-HR" dirty="0"/>
              <a:t>ukošeno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hr-HR" dirty="0"/>
              <a:t>podcrtano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E38F034E-7B18-4C71-8F61-3E2A018085F0}"/>
              </a:ext>
            </a:extLst>
          </p:cNvPr>
          <p:cNvSpPr txBox="1"/>
          <p:nvPr/>
        </p:nvSpPr>
        <p:spPr>
          <a:xfrm>
            <a:off x="2383617" y="2391002"/>
            <a:ext cx="94208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dirty="0"/>
              <a:t>vrsta fonta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002224C0-95E2-4F55-B215-7A229E9D0784}"/>
              </a:ext>
            </a:extLst>
          </p:cNvPr>
          <p:cNvSpPr txBox="1"/>
          <p:nvPr/>
        </p:nvSpPr>
        <p:spPr>
          <a:xfrm>
            <a:off x="4174327" y="2239823"/>
            <a:ext cx="94208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dirty="0"/>
              <a:t>veličina fonta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BBEEEB0B-DEEA-40AA-84ED-990CB20B5157}"/>
              </a:ext>
            </a:extLst>
          </p:cNvPr>
          <p:cNvSpPr txBox="1"/>
          <p:nvPr/>
        </p:nvSpPr>
        <p:spPr>
          <a:xfrm>
            <a:off x="6773630" y="2325793"/>
            <a:ext cx="1882689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dirty="0"/>
              <a:t>očisti sva oblikovanja</a:t>
            </a:r>
          </a:p>
        </p:txBody>
      </p:sp>
      <p:cxnSp>
        <p:nvCxnSpPr>
          <p:cNvPr id="22" name="Ravni poveznik sa strelicom 21">
            <a:extLst>
              <a:ext uri="{FF2B5EF4-FFF2-40B4-BE49-F238E27FC236}">
                <a16:creationId xmlns:a16="http://schemas.microsoft.com/office/drawing/2014/main" id="{D1E92A69-8ACD-41B1-B682-E0BD48057271}"/>
              </a:ext>
            </a:extLst>
          </p:cNvPr>
          <p:cNvCxnSpPr>
            <a:cxnSpLocks/>
          </p:cNvCxnSpPr>
          <p:nvPr/>
        </p:nvCxnSpPr>
        <p:spPr>
          <a:xfrm flipH="1">
            <a:off x="6862033" y="2846239"/>
            <a:ext cx="255240" cy="4054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avni poveznik sa strelicom 23">
            <a:extLst>
              <a:ext uri="{FF2B5EF4-FFF2-40B4-BE49-F238E27FC236}">
                <a16:creationId xmlns:a16="http://schemas.microsoft.com/office/drawing/2014/main" id="{8530B4C3-A525-4E20-90D2-03FB406A9012}"/>
              </a:ext>
            </a:extLst>
          </p:cNvPr>
          <p:cNvCxnSpPr>
            <a:cxnSpLocks/>
          </p:cNvCxnSpPr>
          <p:nvPr/>
        </p:nvCxnSpPr>
        <p:spPr>
          <a:xfrm flipV="1">
            <a:off x="3307199" y="4084012"/>
            <a:ext cx="172859" cy="4660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8111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73E888-14D4-4788-BAE3-E45D87EA0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Spremanje teksta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203EFA6-AFF5-40A2-81B9-8DDF66307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016" y="1830978"/>
            <a:ext cx="7180976" cy="2581187"/>
          </a:xfrm>
        </p:spPr>
        <p:txBody>
          <a:bodyPr/>
          <a:lstStyle/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hr-HR" dirty="0"/>
              <a:t>Datoteka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hr-HR" dirty="0"/>
              <a:t>Spremi kao (ili Spremi)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hr-HR" dirty="0"/>
              <a:t>odredi spremnik i mapu u koji želiš spremiti tekst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hr-HR" dirty="0"/>
              <a:t>odredi naziv dokumenta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hr-HR" dirty="0"/>
              <a:t>odredi oblik spremanja </a:t>
            </a:r>
          </a:p>
        </p:txBody>
      </p:sp>
    </p:spTree>
    <p:extLst>
      <p:ext uri="{BB962C8B-B14F-4D97-AF65-F5344CB8AC3E}">
        <p14:creationId xmlns:p14="http://schemas.microsoft.com/office/powerpoint/2010/main" val="37599748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 za rad na računalu….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hr-HR" dirty="0" smtClean="0"/>
              <a:t>Otvorite program za obradu teksta –WORD</a:t>
            </a:r>
          </a:p>
          <a:p>
            <a:pPr marL="457200" indent="-457200">
              <a:buAutoNum type="arabicPeriod"/>
            </a:pPr>
            <a:r>
              <a:rPr lang="hr-HR" dirty="0" smtClean="0"/>
              <a:t>Odaberite font Times New Roman, veličina slova 14 i napišite slijedeće rečenice (svaku u svoj red). U novi red pomičemo se tipkom </a:t>
            </a:r>
            <a:r>
              <a:rPr lang="hr-HR" dirty="0" smtClean="0"/>
              <a:t>Enter</a:t>
            </a:r>
          </a:p>
          <a:p>
            <a:pPr lvl="2"/>
            <a:r>
              <a:rPr lang="hr-HR" sz="2400" dirty="0" smtClean="0">
                <a:solidFill>
                  <a:schemeClr val="tx1"/>
                </a:solidFill>
              </a:rPr>
              <a:t>Danas je četvrtak i imamo informatiku.</a:t>
            </a:r>
          </a:p>
          <a:p>
            <a:pPr lvl="2"/>
            <a:r>
              <a:rPr lang="hr-HR" sz="2400" dirty="0" smtClean="0">
                <a:solidFill>
                  <a:schemeClr val="tx1"/>
                </a:solidFill>
              </a:rPr>
              <a:t>Nakon programiranja na red je došlo oblikovanje teksta. </a:t>
            </a:r>
          </a:p>
          <a:p>
            <a:pPr lvl="2"/>
            <a:r>
              <a:rPr lang="hr-HR" sz="2400" dirty="0" smtClean="0">
                <a:solidFill>
                  <a:schemeClr val="tx1"/>
                </a:solidFill>
              </a:rPr>
              <a:t>Danas smo upoznali alate za oblikovanje teksta.</a:t>
            </a:r>
          </a:p>
          <a:p>
            <a:pPr lvl="2"/>
            <a:r>
              <a:rPr lang="hr-HR" sz="2400" dirty="0" smtClean="0">
                <a:solidFill>
                  <a:schemeClr val="tx1"/>
                </a:solidFill>
              </a:rPr>
              <a:t>Posebno smo istraživali karticu Font u kojoj se nalaze alati za oblikovanje pisma(fonta), veličinu pisma, boju slova…</a:t>
            </a:r>
          </a:p>
          <a:p>
            <a:pPr marL="342900" lvl="1" indent="0">
              <a:buNone/>
            </a:pPr>
            <a:r>
              <a:rPr lang="hr-HR" b="1" dirty="0" smtClean="0">
                <a:solidFill>
                  <a:srgbClr val="0B0BB5"/>
                </a:solidFill>
              </a:rPr>
              <a:t>3. Zadatak spremite pod imenom Vj_1903</a:t>
            </a:r>
            <a:endParaRPr lang="hr-HR" b="1" dirty="0">
              <a:solidFill>
                <a:srgbClr val="0B0B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2255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Radna bilježnica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 smtClean="0"/>
              <a:t>Molim riješite zadatke u radnoj bilježnici…</a:t>
            </a:r>
          </a:p>
          <a:p>
            <a:pPr marL="0" indent="0">
              <a:buNone/>
            </a:pPr>
            <a:r>
              <a:rPr lang="hr-HR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 42.  - zadatak 3.</a:t>
            </a:r>
          </a:p>
          <a:p>
            <a:pPr marL="0" indent="0">
              <a:buNone/>
            </a:pPr>
            <a:r>
              <a:rPr lang="hr-HR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 43. – zadatak 5. i 6.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09" y="3863183"/>
            <a:ext cx="23145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48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jportal5-predloz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Mojportal5-predlozak</Template>
  <TotalTime>22</TotalTime>
  <Words>303</Words>
  <Application>Microsoft Office PowerPoint</Application>
  <PresentationFormat>Prikaz na zaslonu (4:3)</PresentationFormat>
  <Paragraphs>59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Arial</vt:lpstr>
      <vt:lpstr>Calibri</vt:lpstr>
      <vt:lpstr>Latha</vt:lpstr>
      <vt:lpstr>Times New Roman</vt:lpstr>
      <vt:lpstr>Mojportal5-predlozak</vt:lpstr>
      <vt:lpstr>5.1. Alati za uređivanje teksta</vt:lpstr>
      <vt:lpstr>Microsoft Word</vt:lpstr>
      <vt:lpstr>Dijelovi prozora</vt:lpstr>
      <vt:lpstr>Vrpca Polazno</vt:lpstr>
      <vt:lpstr>Označavanje teksta</vt:lpstr>
      <vt:lpstr>Oblikovanje teksta </vt:lpstr>
      <vt:lpstr>Spremanje teksta</vt:lpstr>
      <vt:lpstr>Zadatak za rad na računalu….</vt:lpstr>
      <vt:lpstr>Radna bilježnica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KODne igre</dc:title>
  <dc:creator>vesna mikulic</dc:creator>
  <cp:lastModifiedBy>Korisnik</cp:lastModifiedBy>
  <cp:revision>50</cp:revision>
  <dcterms:created xsi:type="dcterms:W3CDTF">2018-09-15T15:48:05Z</dcterms:created>
  <dcterms:modified xsi:type="dcterms:W3CDTF">2020-03-18T20:00:33Z</dcterms:modified>
</cp:coreProperties>
</file>