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7" r:id="rId13"/>
    <p:sldId id="261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BB5"/>
    <a:srgbClr val="D28C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809" y="3315011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F3E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4609" y="504461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42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704" y="226936"/>
            <a:ext cx="8229600" cy="92226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27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9" name="Zaobljeni pravokutnik 8"/>
          <p:cNvSpPr/>
          <p:nvPr/>
        </p:nvSpPr>
        <p:spPr>
          <a:xfrm>
            <a:off x="74343" y="1117681"/>
            <a:ext cx="7917365" cy="81277"/>
          </a:xfrm>
          <a:prstGeom prst="roundRect">
            <a:avLst/>
          </a:prstGeom>
          <a:solidFill>
            <a:srgbClr val="FCB03F"/>
          </a:solidFill>
          <a:ln>
            <a:solidFill>
              <a:srgbClr val="F7941D">
                <a:alpha val="6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solidFill>
                <a:srgbClr val="F7941D"/>
              </a:solidFill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305" y="609789"/>
            <a:ext cx="691376" cy="8024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Zaobljeni pravokutnik 11"/>
          <p:cNvSpPr/>
          <p:nvPr/>
        </p:nvSpPr>
        <p:spPr>
          <a:xfrm>
            <a:off x="8032597" y="1115785"/>
            <a:ext cx="228986" cy="83173"/>
          </a:xfrm>
          <a:prstGeom prst="roundRect">
            <a:avLst/>
          </a:prstGeom>
          <a:solidFill>
            <a:srgbClr val="FFBA4E"/>
          </a:solidFill>
          <a:ln>
            <a:solidFill>
              <a:srgbClr val="F7941D">
                <a:alpha val="6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solidFill>
                <a:srgbClr val="F7941D"/>
              </a:solidFill>
            </a:endParaRPr>
          </a:p>
        </p:txBody>
      </p:sp>
      <p:sp>
        <p:nvSpPr>
          <p:cNvPr id="13" name="Zaobljeni pravokutnik 12"/>
          <p:cNvSpPr/>
          <p:nvPr/>
        </p:nvSpPr>
        <p:spPr>
          <a:xfrm>
            <a:off x="8301348" y="1117681"/>
            <a:ext cx="63190" cy="83173"/>
          </a:xfrm>
          <a:prstGeom prst="roundRect">
            <a:avLst/>
          </a:prstGeom>
          <a:solidFill>
            <a:srgbClr val="FFDF6D"/>
          </a:solidFill>
          <a:ln>
            <a:solidFill>
              <a:srgbClr val="F7941D">
                <a:alpha val="6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solidFill>
                <a:srgbClr val="F794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8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086396"/>
            <a:ext cx="8242663" cy="4525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>
                <a:solidFill>
                  <a:srgbClr val="C00000"/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a-IN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537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716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88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BE914F-D4A6-4225-A3D6-0D7B29F9C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985" y="962157"/>
            <a:ext cx="8158578" cy="765675"/>
          </a:xfrm>
        </p:spPr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Dragi učenici, 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današnja nastavna jedinica je: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/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sz="4800" dirty="0"/>
              <a:t> Grafički prikazi</a:t>
            </a:r>
            <a:br>
              <a:rPr lang="pl-PL" sz="4800" dirty="0"/>
            </a:br>
            <a:r>
              <a:rPr lang="pl-PL" sz="2800" dirty="0">
                <a:solidFill>
                  <a:srgbClr val="002060"/>
                </a:solidFill>
              </a:rPr>
              <a:t>udžb. 116. i 117. str.</a:t>
            </a:r>
            <a:r>
              <a:rPr lang="pl-PL" sz="4800" dirty="0"/>
              <a:t/>
            </a:r>
            <a:br>
              <a:rPr lang="pl-PL" sz="4800" dirty="0"/>
            </a:br>
            <a:r>
              <a:rPr lang="pl-PL" sz="4800" dirty="0"/>
              <a:t/>
            </a:r>
            <a:br>
              <a:rPr lang="pl-PL" sz="4800" dirty="0"/>
            </a:br>
            <a:r>
              <a:rPr lang="pl-PL" sz="4800" dirty="0"/>
              <a:t>     </a:t>
            </a:r>
            <a:r>
              <a:rPr lang="pl-PL" sz="2800" b="0" dirty="0">
                <a:solidFill>
                  <a:srgbClr val="002060"/>
                </a:solidFill>
                <a:effectLst/>
              </a:rPr>
              <a:t>(crtanje gotovim oblicima u MsWordu)                           - </a:t>
            </a:r>
            <a:r>
              <a:rPr lang="pl-PL" sz="2800" b="0" dirty="0">
                <a:solidFill>
                  <a:srgbClr val="002060"/>
                </a:solidFill>
                <a:effectLst/>
                <a:latin typeface="Gabriola" panose="04040605051002020D02" pitchFamily="82" charset="0"/>
              </a:rPr>
              <a:t>plan ploče nalazi se na kraju prezentacije -</a:t>
            </a:r>
            <a:endParaRPr lang="hr-HR" b="0" dirty="0">
              <a:solidFill>
                <a:srgbClr val="002060"/>
              </a:solidFill>
              <a:effectLst/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788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579" y="96308"/>
            <a:ext cx="8229600" cy="922260"/>
          </a:xfrm>
        </p:spPr>
        <p:txBody>
          <a:bodyPr>
            <a:noAutofit/>
          </a:bodyPr>
          <a:lstStyle/>
          <a:p>
            <a:r>
              <a:rPr lang="hr-HR" sz="3200" dirty="0" smtClean="0">
                <a:solidFill>
                  <a:srgbClr val="FF0000"/>
                </a:solidFill>
              </a:rPr>
              <a:t>5. Korak – </a:t>
            </a:r>
            <a:r>
              <a:rPr lang="hr-HR" sz="3200" u="sng" dirty="0" smtClean="0">
                <a:solidFill>
                  <a:srgbClr val="FF0000"/>
                </a:solidFill>
              </a:rPr>
              <a:t>grupiranje</a:t>
            </a:r>
            <a:r>
              <a:rPr lang="hr-HR" sz="3200" dirty="0" smtClean="0">
                <a:solidFill>
                  <a:srgbClr val="FF0000"/>
                </a:solidFill>
              </a:rPr>
              <a:t> – </a:t>
            </a:r>
            <a:r>
              <a:rPr lang="hr-HR" sz="3200" dirty="0" smtClean="0">
                <a:solidFill>
                  <a:srgbClr val="FF0000"/>
                </a:solidFill>
                <a:effectLst/>
              </a:rPr>
              <a:t>više oblika zajedno spajamo u jedan lik</a:t>
            </a:r>
            <a:endParaRPr lang="hr-HR" sz="3200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319350"/>
            <a:ext cx="8229600" cy="480681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hr-HR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Označimo glavu</a:t>
            </a:r>
          </a:p>
          <a:p>
            <a:pPr marL="457200" indent="-457200">
              <a:buAutoNum type="arabicPeriod"/>
            </a:pPr>
            <a:r>
              <a:rPr lang="hr-HR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Pritisnemo tipku </a:t>
            </a:r>
            <a:r>
              <a:rPr lang="hr-HR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CTRL</a:t>
            </a:r>
          </a:p>
          <a:p>
            <a:pPr marL="457200" indent="-457200">
              <a:buAutoNum type="arabicPeriod"/>
            </a:pPr>
            <a:r>
              <a:rPr lang="hr-HR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Držimo tipku  </a:t>
            </a:r>
            <a:r>
              <a:rPr lang="hr-HR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CTRL</a:t>
            </a:r>
            <a:r>
              <a:rPr lang="hr-HR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mišem kliknemo na ostale likove</a:t>
            </a:r>
          </a:p>
          <a:p>
            <a:pPr marL="457200" indent="-457200">
              <a:buAutoNum type="arabicPeriod"/>
            </a:pPr>
            <a:r>
              <a:rPr lang="hr-HR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Kada su svi likovi označeni – naredba Grupiraj</a:t>
            </a:r>
            <a:endParaRPr lang="hr-HR" dirty="0">
              <a:solidFill>
                <a:srgbClr val="0B0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35" y="3233898"/>
            <a:ext cx="2042254" cy="329850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691" y="3640140"/>
            <a:ext cx="4838700" cy="2486025"/>
          </a:xfrm>
          <a:prstGeom prst="rect">
            <a:avLst/>
          </a:prstGeom>
        </p:spPr>
      </p:pic>
      <p:sp>
        <p:nvSpPr>
          <p:cNvPr id="6" name="Strelica udesno 5"/>
          <p:cNvSpPr/>
          <p:nvPr/>
        </p:nvSpPr>
        <p:spPr>
          <a:xfrm>
            <a:off x="2952205" y="4637314"/>
            <a:ext cx="1106485" cy="60089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3251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Robotko</a:t>
            </a:r>
            <a:r>
              <a:rPr lang="hr-HR" dirty="0" smtClean="0"/>
              <a:t> je gotov….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122" y="1600200"/>
            <a:ext cx="4227161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blačić sa strelicom lijevo 4"/>
          <p:cNvSpPr/>
          <p:nvPr/>
        </p:nvSpPr>
        <p:spPr>
          <a:xfrm>
            <a:off x="4961283" y="2743200"/>
            <a:ext cx="3660203" cy="3030583"/>
          </a:xfrm>
          <a:prstGeom prst="lef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rgbClr val="0B0BB5"/>
                </a:solidFill>
              </a:rPr>
              <a:t>Smisli robotu ime, promijeni boju, dodaj mu šešir ili frizuru…istražuj i poigraj se gotovim oblicima</a:t>
            </a:r>
            <a:endParaRPr lang="hr-HR" sz="2400" b="1" dirty="0">
              <a:solidFill>
                <a:srgbClr val="0B0B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333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7CD045-BAA8-46AF-B8B2-CE6D041CC5A7}"/>
              </a:ext>
            </a:extLst>
          </p:cNvPr>
          <p:cNvSpPr txBox="1">
            <a:spLocks/>
          </p:cNvSpPr>
          <p:nvPr/>
        </p:nvSpPr>
        <p:spPr>
          <a:xfrm>
            <a:off x="327104" y="379336"/>
            <a:ext cx="8229600" cy="126210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lang="en-US" sz="27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>
                <a:effectLst/>
                <a:latin typeface="Gabriola" panose="04040605051002020D02" pitchFamily="82" charset="0"/>
              </a:rPr>
              <a:t>Plan ploče</a:t>
            </a:r>
            <a:r>
              <a:rPr lang="hr-HR" sz="3200" dirty="0" smtClean="0">
                <a:effectLst/>
                <a:latin typeface="Gabriola" panose="04040605051002020D02" pitchFamily="82" charset="0"/>
              </a:rPr>
              <a:t>: (prepisati u bilježnicu)</a:t>
            </a:r>
          </a:p>
          <a:p>
            <a:endParaRPr lang="hr-HR" sz="3200" dirty="0">
              <a:effectLst/>
              <a:latin typeface="Gabriola" panose="04040605051002020D02" pitchFamily="82" charset="0"/>
            </a:endParaRPr>
          </a:p>
          <a:p>
            <a:pPr algn="ctr"/>
            <a:r>
              <a:rPr lang="hr-HR" sz="3200" dirty="0">
                <a:solidFill>
                  <a:srgbClr val="FF0000"/>
                </a:solidFill>
              </a:rPr>
              <a:t>Grafički prikazi</a:t>
            </a: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id="{344BC0E1-6361-4418-AD87-8A52E07BACB4}"/>
              </a:ext>
            </a:extLst>
          </p:cNvPr>
          <p:cNvSpPr txBox="1">
            <a:spLocks/>
          </p:cNvSpPr>
          <p:nvPr/>
        </p:nvSpPr>
        <p:spPr>
          <a:xfrm>
            <a:off x="639302" y="1641444"/>
            <a:ext cx="8229600" cy="460843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lang="en-US" sz="27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b="0" dirty="0"/>
              <a:t>Kartica </a:t>
            </a:r>
            <a:r>
              <a:rPr lang="hr-HR" sz="2800" b="0" dirty="0">
                <a:sym typeface="Wingdings" panose="05000000000000000000" pitchFamily="2" charset="2"/>
              </a:rPr>
              <a:t> </a:t>
            </a:r>
            <a:r>
              <a:rPr lang="hr-HR" sz="2800" dirty="0">
                <a:sym typeface="Wingdings" panose="05000000000000000000" pitchFamily="2" charset="2"/>
              </a:rPr>
              <a:t>Umetanje</a:t>
            </a:r>
            <a:r>
              <a:rPr lang="hr-HR" sz="2800" b="0" dirty="0">
                <a:sym typeface="Wingdings" panose="05000000000000000000" pitchFamily="2" charset="2"/>
              </a:rPr>
              <a:t>      (engl. Insert)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b="0" dirty="0">
                <a:sym typeface="Wingdings" panose="05000000000000000000" pitchFamily="2" charset="2"/>
              </a:rPr>
              <a:t> Vrste grafičkih prikaza:</a:t>
            </a:r>
          </a:p>
          <a:p>
            <a:pPr>
              <a:lnSpc>
                <a:spcPct val="150000"/>
              </a:lnSpc>
            </a:pPr>
            <a:r>
              <a:rPr lang="hr-HR" sz="2800" b="0" dirty="0">
                <a:sym typeface="Wingdings" panose="05000000000000000000" pitchFamily="2" charset="2"/>
              </a:rPr>
              <a:t>         - oblici (</a:t>
            </a:r>
            <a:r>
              <a:rPr lang="hr-HR" sz="2800" b="0" dirty="0" err="1">
                <a:sym typeface="Wingdings" panose="05000000000000000000" pitchFamily="2" charset="2"/>
              </a:rPr>
              <a:t>shapes</a:t>
            </a:r>
            <a:r>
              <a:rPr lang="hr-HR" sz="2800" b="0" dirty="0">
                <a:sym typeface="Wingdings" panose="05000000000000000000" pitchFamily="2" charset="2"/>
              </a:rPr>
              <a:t>), </a:t>
            </a:r>
          </a:p>
          <a:p>
            <a:pPr>
              <a:lnSpc>
                <a:spcPct val="150000"/>
              </a:lnSpc>
            </a:pPr>
            <a:r>
              <a:rPr lang="hr-HR" sz="2800" b="0" dirty="0">
                <a:sym typeface="Wingdings" panose="05000000000000000000" pitchFamily="2" charset="2"/>
              </a:rPr>
              <a:t>         -  ikone, </a:t>
            </a:r>
          </a:p>
          <a:p>
            <a:pPr>
              <a:lnSpc>
                <a:spcPct val="150000"/>
              </a:lnSpc>
            </a:pPr>
            <a:r>
              <a:rPr lang="hr-HR" sz="2800" b="0" dirty="0">
                <a:sym typeface="Wingdings" panose="05000000000000000000" pitchFamily="2" charset="2"/>
              </a:rPr>
              <a:t>         -  3D modeli,</a:t>
            </a:r>
          </a:p>
          <a:p>
            <a:pPr>
              <a:lnSpc>
                <a:spcPct val="150000"/>
              </a:lnSpc>
            </a:pPr>
            <a:r>
              <a:rPr lang="hr-HR" sz="2800" b="0" dirty="0">
                <a:sym typeface="Wingdings" panose="05000000000000000000" pitchFamily="2" charset="2"/>
              </a:rPr>
              <a:t>         -  </a:t>
            </a:r>
            <a:r>
              <a:rPr lang="hr-HR" sz="2800" b="0" dirty="0" err="1">
                <a:sym typeface="Wingdings" panose="05000000000000000000" pitchFamily="2" charset="2"/>
              </a:rPr>
              <a:t>SmartArt</a:t>
            </a:r>
            <a:r>
              <a:rPr lang="hr-HR" sz="2800" b="0" dirty="0">
                <a:sym typeface="Wingdings" panose="05000000000000000000" pitchFamily="2" charset="2"/>
              </a:rPr>
              <a:t> (pametni dijagrami)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dirty="0">
                <a:sym typeface="Wingdings" panose="05000000000000000000" pitchFamily="2" charset="2"/>
              </a:rPr>
              <a:t>Oblikovanje</a:t>
            </a:r>
            <a:r>
              <a:rPr lang="hr-HR" sz="2800" b="0" dirty="0">
                <a:sym typeface="Wingdings" panose="05000000000000000000" pitchFamily="2" charset="2"/>
              </a:rPr>
              <a:t> : dvostruki klik miša  na oblik  alatna </a:t>
            </a:r>
          </a:p>
          <a:p>
            <a:pPr>
              <a:lnSpc>
                <a:spcPct val="150000"/>
              </a:lnSpc>
            </a:pPr>
            <a:r>
              <a:rPr lang="hr-HR" sz="2800" b="0" dirty="0">
                <a:sym typeface="Wingdings" panose="05000000000000000000" pitchFamily="2" charset="2"/>
              </a:rPr>
              <a:t>                              traka Oblikovanje</a:t>
            </a:r>
          </a:p>
          <a:p>
            <a:r>
              <a:rPr lang="hr-HR" sz="2800" b="0" dirty="0">
                <a:sym typeface="Wingdings" panose="05000000000000000000" pitchFamily="2" charset="2"/>
              </a:rPr>
              <a:t>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2800" b="0" dirty="0"/>
          </a:p>
        </p:txBody>
      </p:sp>
    </p:spTree>
    <p:extLst>
      <p:ext uri="{BB962C8B-B14F-4D97-AF65-F5344CB8AC3E}">
        <p14:creationId xmlns:p14="http://schemas.microsoft.com/office/powerpoint/2010/main" val="3507617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01102A-271F-4865-A03B-9D0D27585879}"/>
              </a:ext>
            </a:extLst>
          </p:cNvPr>
          <p:cNvSpPr txBox="1">
            <a:spLocks/>
          </p:cNvSpPr>
          <p:nvPr/>
        </p:nvSpPr>
        <p:spPr>
          <a:xfrm>
            <a:off x="327104" y="379335"/>
            <a:ext cx="8229600" cy="58883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lang="en-US" sz="27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hr-HR" sz="3200" dirty="0">
                <a:effectLst/>
                <a:latin typeface="Gabriola" panose="04040605051002020D02" pitchFamily="82" charset="0"/>
              </a:rPr>
              <a:t>Dragi učenici, </a:t>
            </a:r>
          </a:p>
          <a:p>
            <a:pPr>
              <a:lnSpc>
                <a:spcPct val="110000"/>
              </a:lnSpc>
            </a:pPr>
            <a:r>
              <a:rPr lang="hr-HR" sz="2800" dirty="0">
                <a:effectLst/>
                <a:latin typeface="Gabriola" panose="04040605051002020D02" pitchFamily="82" charset="0"/>
              </a:rPr>
              <a:t> </a:t>
            </a:r>
            <a:r>
              <a:rPr lang="hr-HR" sz="3200" dirty="0">
                <a:effectLst/>
                <a:latin typeface="Gabriola" panose="04040605051002020D02" pitchFamily="82" charset="0"/>
              </a:rPr>
              <a:t>vaš je zadatak da do iduće srijede, </a:t>
            </a:r>
            <a:r>
              <a:rPr lang="hr-HR" sz="3200" dirty="0">
                <a:solidFill>
                  <a:srgbClr val="FFFF00"/>
                </a:solidFill>
                <a:latin typeface="Gabriola" panose="04040605051002020D02" pitchFamily="82" charset="0"/>
              </a:rPr>
              <a:t>8.4.2020</a:t>
            </a:r>
            <a:r>
              <a:rPr lang="hr-HR" sz="3200" dirty="0" smtClean="0">
                <a:solidFill>
                  <a:srgbClr val="FFFF00"/>
                </a:solidFill>
                <a:latin typeface="Gabriola" panose="04040605051002020D02" pitchFamily="82" charset="0"/>
              </a:rPr>
              <a:t>. </a:t>
            </a:r>
            <a:r>
              <a:rPr lang="hr-HR" sz="3200" dirty="0" smtClean="0">
                <a:effectLst/>
                <a:latin typeface="Gabriola" panose="04040605051002020D02" pitchFamily="82" charset="0"/>
              </a:rPr>
              <a:t> </a:t>
            </a:r>
            <a:r>
              <a:rPr lang="hr-HR" sz="3200" dirty="0">
                <a:effectLst/>
                <a:latin typeface="Gabriola" panose="04040605051002020D02" pitchFamily="82" charset="0"/>
              </a:rPr>
              <a:t>korištenjem oblika nacrtate sliku </a:t>
            </a:r>
            <a:r>
              <a:rPr lang="hr-HR" sz="3200" dirty="0" smtClean="0">
                <a:effectLst/>
                <a:latin typeface="Gabriola" panose="04040605051002020D02" pitchFamily="82" charset="0"/>
              </a:rPr>
              <a:t>Robotka, dodate mu ime i još   jednog prijatelja/prijateljicu i </a:t>
            </a:r>
            <a:r>
              <a:rPr lang="hr-HR" sz="3200" dirty="0">
                <a:effectLst/>
                <a:latin typeface="Gabriola" panose="04040605051002020D02" pitchFamily="82" charset="0"/>
              </a:rPr>
              <a:t>pošaljete </a:t>
            </a:r>
            <a:r>
              <a:rPr lang="hr-HR" sz="3200" dirty="0" smtClean="0">
                <a:effectLst/>
                <a:latin typeface="Gabriola" panose="04040605051002020D02" pitchFamily="82" charset="0"/>
              </a:rPr>
              <a:t>mi dokument na  </a:t>
            </a:r>
            <a:r>
              <a:rPr lang="hr-HR" sz="3200" u="sng" dirty="0" smtClean="0">
                <a:solidFill>
                  <a:srgbClr val="FFFF00"/>
                </a:solidFill>
                <a:effectLst/>
                <a:latin typeface="Gabriola" panose="04040605051002020D02" pitchFamily="82" charset="0"/>
              </a:rPr>
              <a:t>Edmodo.</a:t>
            </a:r>
          </a:p>
          <a:p>
            <a:pPr>
              <a:lnSpc>
                <a:spcPct val="110000"/>
              </a:lnSpc>
            </a:pPr>
            <a:r>
              <a:rPr lang="hr-HR" sz="3200" dirty="0" smtClean="0">
                <a:effectLst/>
                <a:latin typeface="Gabriola" panose="04040605051002020D02" pitchFamily="82" charset="0"/>
              </a:rPr>
              <a:t>Naziv dokumenta: </a:t>
            </a:r>
            <a:r>
              <a:rPr lang="hr-HR" sz="3200" u="sng" dirty="0" smtClean="0">
                <a:solidFill>
                  <a:srgbClr val="FFFF00"/>
                </a:solidFill>
                <a:effectLst/>
                <a:latin typeface="Gabriola" panose="04040605051002020D02" pitchFamily="82" charset="0"/>
              </a:rPr>
              <a:t>Robotko_ime</a:t>
            </a:r>
            <a:endParaRPr lang="hr-HR" sz="3200" u="sng" dirty="0">
              <a:solidFill>
                <a:srgbClr val="FFFF00"/>
              </a:solidFill>
              <a:effectLst/>
              <a:latin typeface="Gabriola" panose="04040605051002020D02" pitchFamily="82" charset="0"/>
            </a:endParaRPr>
          </a:p>
          <a:p>
            <a:pPr>
              <a:lnSpc>
                <a:spcPct val="110000"/>
              </a:lnSpc>
            </a:pPr>
            <a:r>
              <a:rPr lang="hr-HR" sz="2800" dirty="0">
                <a:effectLst/>
                <a:latin typeface="Gabriola" panose="04040605051002020D02" pitchFamily="82" charset="0"/>
              </a:rPr>
              <a:t> </a:t>
            </a:r>
            <a:r>
              <a:rPr lang="hr-HR" sz="2800" dirty="0" smtClean="0">
                <a:effectLst/>
                <a:latin typeface="Gabriola" panose="04040605051002020D02" pitchFamily="82" charset="0"/>
              </a:rPr>
              <a:t> </a:t>
            </a:r>
            <a:endParaRPr lang="hr-HR" sz="2800" dirty="0">
              <a:effectLst/>
              <a:latin typeface="Gabriola" panose="04040605051002020D02" pitchFamily="82" charset="0"/>
            </a:endParaRPr>
          </a:p>
          <a:p>
            <a:pPr algn="ctr">
              <a:lnSpc>
                <a:spcPct val="110000"/>
              </a:lnSpc>
            </a:pPr>
            <a:r>
              <a:rPr lang="hr-HR" sz="2800" dirty="0">
                <a:effectLst/>
                <a:latin typeface="Gabriola" panose="04040605051002020D02" pitchFamily="82" charset="0"/>
              </a:rPr>
              <a:t>Radujem se vašim crtežima i želim vam uspješan rad </a:t>
            </a:r>
            <a:r>
              <a:rPr lang="hr-HR" sz="2800" dirty="0" smtClean="0">
                <a:effectLst/>
                <a:latin typeface="Gabriola" panose="04040605051002020D02" pitchFamily="82" charset="0"/>
                <a:sym typeface="Wingdings" panose="05000000000000000000" pitchFamily="2" charset="2"/>
              </a:rPr>
              <a:t>!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60" y="4276180"/>
            <a:ext cx="4124325" cy="2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6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solidFill>
                  <a:srgbClr val="FF0000"/>
                </a:solidFill>
                <a:latin typeface="Gabriola" panose="04040605051002020D02" pitchFamily="82" charset="0"/>
                <a:sym typeface="Wingdings" panose="05000000000000000000" pitchFamily="2" charset="2"/>
              </a:rPr>
              <a:t>Kriteriji za vrednovanje rada</a:t>
            </a:r>
            <a:r>
              <a:rPr lang="hr-HR" sz="4000" dirty="0" smtClean="0">
                <a:solidFill>
                  <a:srgbClr val="FF0000"/>
                </a:solidFill>
                <a:latin typeface="Gabriola" panose="04040605051002020D02" pitchFamily="82" charset="0"/>
                <a:sym typeface="Wingdings" panose="05000000000000000000" pitchFamily="2" charset="2"/>
              </a:rPr>
              <a:t>:</a:t>
            </a:r>
            <a:endParaRPr lang="hr-HR" sz="40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10000"/>
              </a:lnSpc>
              <a:buAutoNum type="arabicPeriod"/>
            </a:pPr>
            <a:r>
              <a:rPr lang="hr-HR" sz="3200" b="1" dirty="0" err="1" smtClean="0">
                <a:solidFill>
                  <a:srgbClr val="FF0000"/>
                </a:solidFill>
                <a:latin typeface="Gabriola" panose="04040605051002020D02" pitchFamily="82" charset="0"/>
                <a:sym typeface="Wingdings" panose="05000000000000000000" pitchFamily="2" charset="2"/>
              </a:rPr>
              <a:t>Lajk</a:t>
            </a:r>
            <a:r>
              <a:rPr lang="hr-HR" sz="3200" dirty="0" smtClean="0">
                <a:solidFill>
                  <a:srgbClr val="FF0000"/>
                </a:solidFill>
                <a:latin typeface="Gabriola" panose="04040605051002020D02" pitchFamily="82" charset="0"/>
                <a:sym typeface="Wingdings" panose="05000000000000000000" pitchFamily="2" charset="2"/>
              </a:rPr>
              <a:t> </a:t>
            </a:r>
            <a:r>
              <a:rPr lang="hr-HR" sz="3200" dirty="0">
                <a:solidFill>
                  <a:srgbClr val="FF0000"/>
                </a:solidFill>
                <a:latin typeface="Gabriola" panose="04040605051002020D02" pitchFamily="82" charset="0"/>
                <a:sym typeface="Wingdings" panose="05000000000000000000" pitchFamily="2" charset="2"/>
              </a:rPr>
              <a:t>na objavu 2.4.2020. – </a:t>
            </a:r>
            <a:r>
              <a:rPr lang="hr-HR" sz="3200" b="1" dirty="0">
                <a:solidFill>
                  <a:srgbClr val="0B0BB5"/>
                </a:solidFill>
                <a:latin typeface="Gabriola" panose="04040605051002020D02" pitchFamily="82" charset="0"/>
                <a:sym typeface="Wingdings" panose="05000000000000000000" pitchFamily="2" charset="2"/>
              </a:rPr>
              <a:t>3 </a:t>
            </a:r>
            <a:r>
              <a:rPr lang="hr-HR" sz="3200" b="1" dirty="0" smtClean="0">
                <a:solidFill>
                  <a:srgbClr val="0B0BB5"/>
                </a:solidFill>
                <a:latin typeface="Gabriola" panose="04040605051002020D02" pitchFamily="82" charset="0"/>
                <a:sym typeface="Wingdings" panose="05000000000000000000" pitchFamily="2" charset="2"/>
              </a:rPr>
              <a:t>boda</a:t>
            </a:r>
            <a:endParaRPr lang="hr-HR" sz="3200" dirty="0" smtClean="0">
              <a:solidFill>
                <a:srgbClr val="FF0000"/>
              </a:solidFill>
              <a:latin typeface="Gabriola" panose="04040605051002020D02" pitchFamily="82" charset="0"/>
              <a:sym typeface="Wingdings" panose="05000000000000000000" pitchFamily="2" charset="2"/>
            </a:endParaRPr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hr-HR" sz="3200" dirty="0" smtClean="0">
                <a:solidFill>
                  <a:srgbClr val="FF0000"/>
                </a:solidFill>
                <a:latin typeface="Gabriola" panose="04040605051002020D02" pitchFamily="82" charset="0"/>
                <a:sym typeface="Wingdings" panose="05000000000000000000" pitchFamily="2" charset="2"/>
              </a:rPr>
              <a:t> </a:t>
            </a:r>
            <a:r>
              <a:rPr lang="hr-HR" sz="3200" b="1" dirty="0" err="1" smtClean="0">
                <a:solidFill>
                  <a:srgbClr val="FF0000"/>
                </a:solidFill>
                <a:latin typeface="Gabriola" panose="04040605051002020D02" pitchFamily="82" charset="0"/>
                <a:sym typeface="Wingdings" panose="05000000000000000000" pitchFamily="2" charset="2"/>
              </a:rPr>
              <a:t>Lajk</a:t>
            </a:r>
            <a:r>
              <a:rPr lang="hr-HR" sz="3200" dirty="0" smtClean="0">
                <a:solidFill>
                  <a:srgbClr val="FF0000"/>
                </a:solidFill>
                <a:latin typeface="Gabriola" panose="04040605051002020D02" pitchFamily="82" charset="0"/>
                <a:sym typeface="Wingdings" panose="05000000000000000000" pitchFamily="2" charset="2"/>
              </a:rPr>
              <a:t> </a:t>
            </a:r>
            <a:r>
              <a:rPr lang="hr-HR" sz="3200" dirty="0">
                <a:solidFill>
                  <a:srgbClr val="FF0000"/>
                </a:solidFill>
                <a:latin typeface="Gabriola" panose="04040605051002020D02" pitchFamily="82" charset="0"/>
                <a:sym typeface="Wingdings" panose="05000000000000000000" pitchFamily="2" charset="2"/>
              </a:rPr>
              <a:t>nakon 2.4.2020.  -</a:t>
            </a:r>
            <a:r>
              <a:rPr lang="hr-HR" sz="3200" b="1" dirty="0">
                <a:solidFill>
                  <a:srgbClr val="0B0BB5"/>
                </a:solidFill>
                <a:latin typeface="Gabriola" panose="04040605051002020D02" pitchFamily="82" charset="0"/>
                <a:sym typeface="Wingdings" panose="05000000000000000000" pitchFamily="2" charset="2"/>
              </a:rPr>
              <a:t>1 bod</a:t>
            </a:r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hr-HR" sz="3200" b="1" dirty="0" err="1">
                <a:solidFill>
                  <a:srgbClr val="FF0000"/>
                </a:solidFill>
                <a:latin typeface="Gabriola" panose="04040605051002020D02" pitchFamily="82" charset="0"/>
                <a:sym typeface="Wingdings" panose="05000000000000000000" pitchFamily="2" charset="2"/>
              </a:rPr>
              <a:t>Robotko</a:t>
            </a:r>
            <a:r>
              <a:rPr lang="hr-HR" sz="3200" dirty="0">
                <a:solidFill>
                  <a:srgbClr val="FF0000"/>
                </a:solidFill>
                <a:latin typeface="Gabriola" panose="04040605051002020D02" pitchFamily="82" charset="0"/>
                <a:sym typeface="Wingdings" panose="05000000000000000000" pitchFamily="2" charset="2"/>
              </a:rPr>
              <a:t> – napravljen isti kao i moj – </a:t>
            </a:r>
            <a:r>
              <a:rPr lang="hr-HR" sz="3200" b="1" dirty="0">
                <a:solidFill>
                  <a:srgbClr val="0B0BB5"/>
                </a:solidFill>
                <a:latin typeface="Gabriola" panose="04040605051002020D02" pitchFamily="82" charset="0"/>
                <a:sym typeface="Wingdings" panose="05000000000000000000" pitchFamily="2" charset="2"/>
              </a:rPr>
              <a:t>2 boda</a:t>
            </a:r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hr-HR" sz="3200" b="1" dirty="0" err="1">
                <a:solidFill>
                  <a:srgbClr val="FF0000"/>
                </a:solidFill>
                <a:latin typeface="Gabriola" panose="04040605051002020D02" pitchFamily="82" charset="0"/>
                <a:sym typeface="Wingdings" panose="05000000000000000000" pitchFamily="2" charset="2"/>
              </a:rPr>
              <a:t>Robotko</a:t>
            </a:r>
            <a:r>
              <a:rPr lang="hr-HR" sz="3200" dirty="0">
                <a:solidFill>
                  <a:srgbClr val="FF0000"/>
                </a:solidFill>
                <a:latin typeface="Gabriola" panose="04040605051002020D02" pitchFamily="82" charset="0"/>
                <a:sym typeface="Wingdings" panose="05000000000000000000" pitchFamily="2" charset="2"/>
              </a:rPr>
              <a:t> – napravljen prema uputama, ali sa dodatnim </a:t>
            </a:r>
            <a:r>
              <a:rPr lang="hr-HR" sz="3200" dirty="0" smtClean="0">
                <a:solidFill>
                  <a:srgbClr val="FF0000"/>
                </a:solidFill>
                <a:latin typeface="Gabriola" panose="04040605051002020D02" pitchFamily="82" charset="0"/>
                <a:sym typeface="Wingdings" panose="05000000000000000000" pitchFamily="2" charset="2"/>
              </a:rPr>
              <a:t>elementima (promjena boje </a:t>
            </a:r>
            <a:r>
              <a:rPr lang="hr-HR" sz="3200" dirty="0" err="1" smtClean="0">
                <a:solidFill>
                  <a:srgbClr val="FF0000"/>
                </a:solidFill>
                <a:latin typeface="Gabriola" panose="04040605051002020D02" pitchFamily="82" charset="0"/>
                <a:sym typeface="Wingdings" panose="05000000000000000000" pitchFamily="2" charset="2"/>
              </a:rPr>
              <a:t>obblika</a:t>
            </a:r>
            <a:r>
              <a:rPr lang="hr-HR" sz="3200" dirty="0" smtClean="0">
                <a:solidFill>
                  <a:srgbClr val="FF0000"/>
                </a:solidFill>
                <a:latin typeface="Gabriola" panose="04040605051002020D02" pitchFamily="82" charset="0"/>
                <a:sym typeface="Wingdings" panose="05000000000000000000" pitchFamily="2" charset="2"/>
              </a:rPr>
              <a:t>, dodana kapa ili kosa i ime u oblaku) – </a:t>
            </a:r>
            <a:r>
              <a:rPr lang="hr-HR" sz="3200" b="1" dirty="0" smtClean="0">
                <a:solidFill>
                  <a:srgbClr val="0B0BB5"/>
                </a:solidFill>
                <a:latin typeface="Gabriola" panose="04040605051002020D02" pitchFamily="82" charset="0"/>
                <a:sym typeface="Wingdings" panose="05000000000000000000" pitchFamily="2" charset="2"/>
              </a:rPr>
              <a:t>5 boda</a:t>
            </a:r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hr-HR" sz="3200" b="1" dirty="0" err="1" smtClean="0">
                <a:solidFill>
                  <a:srgbClr val="FF0000"/>
                </a:solidFill>
                <a:latin typeface="Gabriola" panose="04040605051002020D02" pitchFamily="82" charset="0"/>
                <a:sym typeface="Wingdings" panose="05000000000000000000" pitchFamily="2" charset="2"/>
              </a:rPr>
              <a:t>Robotko</a:t>
            </a:r>
            <a:r>
              <a:rPr lang="hr-HR" sz="3200" b="1" dirty="0" smtClean="0">
                <a:solidFill>
                  <a:srgbClr val="FF0000"/>
                </a:solidFill>
                <a:latin typeface="Gabriola" panose="04040605051002020D02" pitchFamily="82" charset="0"/>
                <a:sym typeface="Wingdings" panose="05000000000000000000" pitchFamily="2" charset="2"/>
              </a:rPr>
              <a:t> prijatelj – </a:t>
            </a:r>
            <a:r>
              <a:rPr lang="hr-HR" sz="3200" b="1" dirty="0" smtClean="0">
                <a:solidFill>
                  <a:srgbClr val="0B0BB5"/>
                </a:solidFill>
                <a:latin typeface="Gabriola" panose="04040605051002020D02" pitchFamily="82" charset="0"/>
                <a:sym typeface="Wingdings" panose="05000000000000000000" pitchFamily="2" charset="2"/>
              </a:rPr>
              <a:t>5 boda</a:t>
            </a:r>
          </a:p>
          <a:p>
            <a:pPr marL="0" indent="0">
              <a:lnSpc>
                <a:spcPct val="110000"/>
              </a:lnSpc>
              <a:buNone/>
            </a:pPr>
            <a:endParaRPr lang="hr-HR" sz="3200" b="1" dirty="0">
              <a:solidFill>
                <a:srgbClr val="0B0BB5"/>
              </a:solidFill>
              <a:latin typeface="Gabriola" panose="04040605051002020D02" pitchFamily="82" charset="0"/>
            </a:endParaRPr>
          </a:p>
          <a:p>
            <a:pPr marL="0" indent="0">
              <a:buNone/>
            </a:pPr>
            <a:endParaRPr lang="hr-HR" sz="2800" dirty="0"/>
          </a:p>
          <a:p>
            <a:endParaRPr lang="hr-HR" dirty="0"/>
          </a:p>
        </p:txBody>
      </p:sp>
      <p:sp>
        <p:nvSpPr>
          <p:cNvPr id="5" name="Vodoravni svitak 4"/>
          <p:cNvSpPr/>
          <p:nvPr/>
        </p:nvSpPr>
        <p:spPr>
          <a:xfrm>
            <a:off x="5277394" y="4833257"/>
            <a:ext cx="2690949" cy="1123406"/>
          </a:xfrm>
          <a:prstGeom prst="horizontalScroll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rgbClr val="0B0BB5"/>
                </a:solidFill>
                <a:latin typeface="Gabriola" panose="04040605051002020D02" pitchFamily="82" charset="0"/>
              </a:rPr>
              <a:t>15 bodova</a:t>
            </a:r>
            <a:endParaRPr lang="hr-HR" sz="3200" b="1" dirty="0">
              <a:solidFill>
                <a:srgbClr val="0B0BB5"/>
              </a:solidFill>
              <a:latin typeface="Gabriola" panose="04040605051002020D02" pitchFamily="82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5" r="18895" b="8537"/>
          <a:stretch/>
        </p:blipFill>
        <p:spPr>
          <a:xfrm>
            <a:off x="6204856" y="0"/>
            <a:ext cx="1371601" cy="196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53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06C49B-AE85-4F3A-89C6-F2CEE61A7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26" y="121121"/>
            <a:ext cx="8229600" cy="922260"/>
          </a:xfrm>
        </p:spPr>
        <p:txBody>
          <a:bodyPr>
            <a:normAutofit fontScale="90000"/>
          </a:bodyPr>
          <a:lstStyle/>
          <a:p>
            <a:r>
              <a:rPr lang="hr-HR" sz="3200" dirty="0">
                <a:solidFill>
                  <a:srgbClr val="FF0000"/>
                </a:solidFill>
              </a:rPr>
              <a:t>Kartica </a:t>
            </a:r>
            <a:r>
              <a:rPr lang="hr-HR" sz="32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hr-HR" sz="3200" dirty="0">
                <a:solidFill>
                  <a:srgbClr val="FF0000"/>
                </a:solidFill>
              </a:rPr>
              <a:t> Umetanje   (Umetni)</a:t>
            </a:r>
            <a:r>
              <a:rPr lang="hr-HR" sz="3200" dirty="0"/>
              <a:t/>
            </a:r>
            <a:br>
              <a:rPr lang="hr-HR" sz="3200" dirty="0"/>
            </a:br>
            <a:r>
              <a:rPr lang="hr-HR" sz="3200" dirty="0"/>
              <a:t>Postoji nekoliko vrsta grafičkih  prikaza:</a:t>
            </a:r>
            <a:br>
              <a:rPr lang="hr-HR" sz="3200" dirty="0"/>
            </a:br>
            <a:endParaRPr lang="hr-HR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D0B4BC5-E864-4A58-AA30-0DDAEFC10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924" y="2196194"/>
            <a:ext cx="2606039" cy="203943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Oblici</a:t>
            </a:r>
          </a:p>
          <a:p>
            <a:r>
              <a:rPr lang="hr-HR" dirty="0">
                <a:solidFill>
                  <a:schemeClr val="bg1"/>
                </a:solidFill>
              </a:rPr>
              <a:t>Ikone</a:t>
            </a:r>
          </a:p>
          <a:p>
            <a:r>
              <a:rPr lang="hr-HR" dirty="0" err="1">
                <a:solidFill>
                  <a:schemeClr val="bg1"/>
                </a:solidFill>
              </a:rPr>
              <a:t>SmartArt</a:t>
            </a:r>
            <a:r>
              <a:rPr lang="hr-HR" dirty="0">
                <a:solidFill>
                  <a:schemeClr val="bg1"/>
                </a:solidFill>
              </a:rPr>
              <a:t> grafika</a:t>
            </a:r>
          </a:p>
          <a:p>
            <a:r>
              <a:rPr lang="hr-HR" dirty="0">
                <a:solidFill>
                  <a:schemeClr val="bg1"/>
                </a:solidFill>
              </a:rPr>
              <a:t>Grafikoni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E36DBEA-F1B6-4935-B44D-E0A37E6813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70" t="6223" r="71643" b="87555"/>
          <a:stretch/>
        </p:blipFill>
        <p:spPr>
          <a:xfrm>
            <a:off x="3442063" y="2532562"/>
            <a:ext cx="4837094" cy="1366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7AD8DE1A-E6C0-4747-A1C1-B9F881910A9E}"/>
              </a:ext>
            </a:extLst>
          </p:cNvPr>
          <p:cNvSpPr txBox="1">
            <a:spLocks/>
          </p:cNvSpPr>
          <p:nvPr/>
        </p:nvSpPr>
        <p:spPr>
          <a:xfrm>
            <a:off x="753232" y="5282630"/>
            <a:ext cx="8229600" cy="9222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lang="en-US" sz="27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/>
              <a:t>…danas ćemo naučiti koristiti oblike…</a:t>
            </a:r>
          </a:p>
        </p:txBody>
      </p:sp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E605DFD8-2D18-4401-845F-013790BDF02A}"/>
              </a:ext>
            </a:extLst>
          </p:cNvPr>
          <p:cNvCxnSpPr/>
          <p:nvPr/>
        </p:nvCxnSpPr>
        <p:spPr>
          <a:xfrm flipH="1" flipV="1">
            <a:off x="4252404" y="3728621"/>
            <a:ext cx="1855433" cy="17045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020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2A6FDD-7332-4833-A039-645C04ADE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Primjer korištenja grafičkih prikaza Oblici: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36B9477-4B47-434E-B328-5CDE5EEC7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132" y="1479797"/>
            <a:ext cx="6864823" cy="524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02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3187A-828B-4580-8F79-85633F371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487" y="5419200"/>
            <a:ext cx="8229600" cy="922260"/>
          </a:xfrm>
        </p:spPr>
        <p:txBody>
          <a:bodyPr>
            <a:normAutofit fontScale="90000"/>
          </a:bodyPr>
          <a:lstStyle/>
          <a:p>
            <a:r>
              <a:rPr lang="hr-HR" sz="2400" dirty="0"/>
              <a:t>Oblicima određujemo položaj pomoću naredbi: </a:t>
            </a:r>
            <a:br>
              <a:rPr lang="hr-HR" sz="2400" dirty="0"/>
            </a:br>
            <a:r>
              <a:rPr lang="hr-HR" sz="2400" dirty="0"/>
              <a:t>		Položaj</a:t>
            </a:r>
            <a:br>
              <a:rPr lang="hr-HR" sz="2400" dirty="0"/>
            </a:br>
            <a:r>
              <a:rPr lang="hr-HR" sz="2400" dirty="0"/>
              <a:t>		Premjesti ispred/Premjesti iza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4AB066B-CD41-4D52-84DD-3B81D6C98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057401"/>
            <a:ext cx="5473337" cy="2529295"/>
          </a:xfrm>
        </p:spPr>
        <p:txBody>
          <a:bodyPr/>
          <a:lstStyle/>
          <a:p>
            <a:r>
              <a:rPr lang="hr-HR" dirty="0"/>
              <a:t>oblikovanje (ispuna, kontura, efekti …)</a:t>
            </a:r>
          </a:p>
          <a:p>
            <a:r>
              <a:rPr lang="hr-HR" dirty="0"/>
              <a:t>Razmještaj/položaj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53F12BC-39BC-4B47-9110-DEF9B174E9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14" t="3602" r="52643" b="85262"/>
          <a:stretch/>
        </p:blipFill>
        <p:spPr>
          <a:xfrm>
            <a:off x="3735776" y="2630221"/>
            <a:ext cx="5009807" cy="99176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9DEB23F-A052-4409-B352-245C855CB1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500" t="6095" r="1910" b="85524"/>
          <a:stretch/>
        </p:blipFill>
        <p:spPr>
          <a:xfrm>
            <a:off x="764178" y="4194809"/>
            <a:ext cx="5279797" cy="1101867"/>
          </a:xfrm>
          <a:prstGeom prst="rect">
            <a:avLst/>
          </a:prstGeom>
        </p:spPr>
      </p:pic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4B2847D1-FBD3-414E-9251-4E175D5AD5B0}"/>
              </a:ext>
            </a:extLst>
          </p:cNvPr>
          <p:cNvCxnSpPr/>
          <p:nvPr/>
        </p:nvCxnSpPr>
        <p:spPr>
          <a:xfrm>
            <a:off x="5545183" y="2326822"/>
            <a:ext cx="431075" cy="2220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F5B5FD8E-AF1C-490D-8477-1DFBC3CCDC0D}"/>
              </a:ext>
            </a:extLst>
          </p:cNvPr>
          <p:cNvCxnSpPr>
            <a:cxnSpLocks/>
          </p:cNvCxnSpPr>
          <p:nvPr/>
        </p:nvCxnSpPr>
        <p:spPr>
          <a:xfrm>
            <a:off x="1784412" y="2974019"/>
            <a:ext cx="0" cy="1098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Naslov 1">
            <a:extLst>
              <a:ext uri="{FF2B5EF4-FFF2-40B4-BE49-F238E27FC236}">
                <a16:creationId xmlns:a16="http://schemas.microsoft.com/office/drawing/2014/main" id="{628072BA-E89F-47F0-9FAD-CE57B5BC8E3E}"/>
              </a:ext>
            </a:extLst>
          </p:cNvPr>
          <p:cNvSpPr txBox="1">
            <a:spLocks/>
          </p:cNvSpPr>
          <p:nvPr/>
        </p:nvSpPr>
        <p:spPr>
          <a:xfrm>
            <a:off x="220572" y="364561"/>
            <a:ext cx="8229600" cy="15758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lang="en-US" sz="27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dirty="0">
                <a:effectLst/>
              </a:rPr>
              <a:t>Oblikovanje grafičkih  prikaza: </a:t>
            </a:r>
          </a:p>
          <a:p>
            <a:r>
              <a:rPr lang="hr-HR" sz="2400" dirty="0">
                <a:effectLst/>
              </a:rPr>
              <a:t>                             1. dvostruki klik na oblik</a:t>
            </a:r>
          </a:p>
          <a:p>
            <a:r>
              <a:rPr lang="hr-HR" sz="2400" dirty="0">
                <a:effectLst/>
              </a:rPr>
              <a:t>                                                   2. otvori se alatna traka Oblikovanje</a:t>
            </a:r>
          </a:p>
        </p:txBody>
      </p:sp>
    </p:spTree>
    <p:extLst>
      <p:ext uri="{BB962C8B-B14F-4D97-AF65-F5344CB8AC3E}">
        <p14:creationId xmlns:p14="http://schemas.microsoft.com/office/powerpoint/2010/main" val="2722883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5C5E73-4800-4A81-B17A-EC0B3844D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80" y="511021"/>
            <a:ext cx="8229600" cy="922260"/>
          </a:xfrm>
        </p:spPr>
        <p:txBody>
          <a:bodyPr>
            <a:normAutofit/>
          </a:bodyPr>
          <a:lstStyle/>
          <a:p>
            <a:r>
              <a:rPr lang="hr-HR" sz="3600" dirty="0">
                <a:effectLst/>
                <a:latin typeface="Gabriola" panose="04040605051002020D02" pitchFamily="82" charset="0"/>
              </a:rPr>
              <a:t> … </a:t>
            </a:r>
            <a:r>
              <a:rPr lang="hr-HR" sz="4000" dirty="0" err="1">
                <a:effectLst/>
                <a:latin typeface="Gabriola" panose="04040605051002020D02" pitchFamily="82" charset="0"/>
              </a:rPr>
              <a:t>tablet</a:t>
            </a:r>
            <a:r>
              <a:rPr lang="hr-HR" sz="4000" dirty="0">
                <a:effectLst/>
                <a:latin typeface="Gabriola" panose="04040605051002020D02" pitchFamily="82" charset="0"/>
              </a:rPr>
              <a:t> </a:t>
            </a:r>
            <a:r>
              <a:rPr lang="hr-HR" sz="3600" dirty="0">
                <a:effectLst/>
                <a:latin typeface="Gabriola" panose="04040605051002020D02" pitchFamily="82" charset="0"/>
              </a:rPr>
              <a:t>…      </a:t>
            </a:r>
            <a:r>
              <a:rPr lang="hr-HR" sz="2800" dirty="0">
                <a:effectLst/>
                <a:latin typeface="Gabriola" panose="04040605051002020D02" pitchFamily="82" charset="0"/>
              </a:rPr>
              <a:t>(malo je drugačiji prikaz nego na računalu)</a:t>
            </a:r>
            <a:endParaRPr lang="hr-HR" sz="3600" dirty="0">
              <a:effectLst/>
              <a:latin typeface="Gabriola" panose="04040605051002020D02" pitchFamily="82" charset="0"/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A9D3A6C-A4F2-4505-B2B8-AB7402D59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" t="4640" r="6634" b="1794"/>
          <a:stretch/>
        </p:blipFill>
        <p:spPr>
          <a:xfrm>
            <a:off x="763480" y="1578005"/>
            <a:ext cx="7412854" cy="3701989"/>
          </a:xfrm>
        </p:spPr>
      </p:pic>
    </p:spTree>
    <p:extLst>
      <p:ext uri="{BB962C8B-B14F-4D97-AF65-F5344CB8AC3E}">
        <p14:creationId xmlns:p14="http://schemas.microsoft.com/office/powerpoint/2010/main" val="1941432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Pokušajmo</a:t>
            </a:r>
            <a:r>
              <a:rPr lang="hr-HR" sz="3200" dirty="0" smtClean="0"/>
              <a:t> </a:t>
            </a:r>
            <a:r>
              <a:rPr lang="hr-HR" sz="4400" dirty="0" smtClean="0"/>
              <a:t>zajedno</a:t>
            </a:r>
            <a:r>
              <a:rPr lang="hr-HR" sz="3600" dirty="0" smtClean="0"/>
              <a:t>…..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358538"/>
            <a:ext cx="8229600" cy="476762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hr-HR" sz="3200" b="1" dirty="0" smtClean="0"/>
              <a:t>Korak – umetanje oblika </a:t>
            </a:r>
          </a:p>
          <a:p>
            <a:pPr marL="457200" indent="-457200">
              <a:buAutoNum type="arabicPeriod"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46496"/>
            <a:ext cx="5069752" cy="387966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426" y="3192465"/>
            <a:ext cx="2628900" cy="2933700"/>
          </a:xfrm>
          <a:prstGeom prst="rect">
            <a:avLst/>
          </a:prstGeom>
        </p:spPr>
      </p:pic>
      <p:sp>
        <p:nvSpPr>
          <p:cNvPr id="6" name="Strelica udesno 5"/>
          <p:cNvSpPr/>
          <p:nvPr/>
        </p:nvSpPr>
        <p:spPr>
          <a:xfrm>
            <a:off x="4036423" y="4585063"/>
            <a:ext cx="1756003" cy="61395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5245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solidFill>
                  <a:srgbClr val="FF0000"/>
                </a:solidFill>
              </a:rPr>
              <a:t>2. Korak – promjena ispune (boje oblika)</a:t>
            </a:r>
            <a:endParaRPr lang="hr-HR" sz="3600" dirty="0">
              <a:solidFill>
                <a:srgbClr val="FF000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512" y="1469571"/>
            <a:ext cx="5305022" cy="452596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720" y="3732552"/>
            <a:ext cx="1981200" cy="1914525"/>
          </a:xfrm>
          <a:prstGeom prst="rect">
            <a:avLst/>
          </a:prstGeom>
        </p:spPr>
      </p:pic>
      <p:sp>
        <p:nvSpPr>
          <p:cNvPr id="6" name="Strelica udesno 5"/>
          <p:cNvSpPr/>
          <p:nvPr/>
        </p:nvSpPr>
        <p:spPr>
          <a:xfrm>
            <a:off x="4689566" y="4807131"/>
            <a:ext cx="1452154" cy="5094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3882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4704" y="226936"/>
            <a:ext cx="8812542" cy="922260"/>
          </a:xfrm>
        </p:spPr>
        <p:txBody>
          <a:bodyPr>
            <a:noAutofit/>
          </a:bodyPr>
          <a:lstStyle/>
          <a:p>
            <a:r>
              <a:rPr lang="hr-HR" sz="3200" dirty="0" smtClean="0">
                <a:solidFill>
                  <a:srgbClr val="FF0000"/>
                </a:solidFill>
              </a:rPr>
              <a:t>3. Korak – dodavanje oblika (zaobljeni pravokutnik)</a:t>
            </a:r>
            <a:endParaRPr lang="hr-HR" sz="3200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2"/>
            <a:ext cx="1619794" cy="285909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162" y="2157412"/>
            <a:ext cx="2733675" cy="2543175"/>
          </a:xfrm>
          <a:prstGeom prst="rect">
            <a:avLst/>
          </a:prstGeom>
        </p:spPr>
      </p:pic>
      <p:sp>
        <p:nvSpPr>
          <p:cNvPr id="6" name="Strelica udesno 5"/>
          <p:cNvSpPr/>
          <p:nvPr/>
        </p:nvSpPr>
        <p:spPr>
          <a:xfrm>
            <a:off x="2181497" y="3252651"/>
            <a:ext cx="770709" cy="48332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Oblačić s crtom 1 6"/>
          <p:cNvSpPr/>
          <p:nvPr/>
        </p:nvSpPr>
        <p:spPr>
          <a:xfrm>
            <a:off x="6333103" y="3735977"/>
            <a:ext cx="2353696" cy="2063932"/>
          </a:xfrm>
          <a:prstGeom prst="borderCallout1">
            <a:avLst>
              <a:gd name="adj1" fmla="val 18750"/>
              <a:gd name="adj2" fmla="val -8333"/>
              <a:gd name="adj3" fmla="val 14879"/>
              <a:gd name="adj4" fmla="val -4228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dirty="0" smtClean="0"/>
              <a:t>Kliknemo na lik, kada se pojave točkice, pomoću strelice zakrećemo lik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3751396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1" y="0"/>
            <a:ext cx="9144000" cy="922260"/>
          </a:xfrm>
        </p:spPr>
        <p:txBody>
          <a:bodyPr>
            <a:noAutofit/>
          </a:bodyPr>
          <a:lstStyle/>
          <a:p>
            <a:r>
              <a:rPr lang="hr-HR" sz="3600" dirty="0" smtClean="0">
                <a:solidFill>
                  <a:srgbClr val="FF0000"/>
                </a:solidFill>
              </a:rPr>
              <a:t>4. Korak – umetanje još dva pravokutnika….(noge)</a:t>
            </a:r>
            <a:endParaRPr lang="hr-HR" sz="3600" dirty="0">
              <a:solidFill>
                <a:srgbClr val="FF000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1263" y="1641679"/>
            <a:ext cx="2895600" cy="4286250"/>
          </a:xfrm>
          <a:prstGeom prst="rect">
            <a:avLst/>
          </a:prstGeom>
        </p:spPr>
      </p:pic>
      <p:sp>
        <p:nvSpPr>
          <p:cNvPr id="5" name="Vodoravni svitak 4"/>
          <p:cNvSpPr/>
          <p:nvPr/>
        </p:nvSpPr>
        <p:spPr>
          <a:xfrm>
            <a:off x="4767943" y="2978331"/>
            <a:ext cx="2965268" cy="199861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rgbClr val="002060"/>
                </a:solidFill>
              </a:rPr>
              <a:t>Naš </a:t>
            </a:r>
            <a:r>
              <a:rPr lang="hr-HR" sz="2400" b="1" dirty="0" err="1" smtClean="0">
                <a:solidFill>
                  <a:srgbClr val="002060"/>
                </a:solidFill>
              </a:rPr>
              <a:t>Robotko</a:t>
            </a:r>
            <a:r>
              <a:rPr lang="hr-HR" sz="2400" b="1" dirty="0" smtClean="0">
                <a:solidFill>
                  <a:srgbClr val="002060"/>
                </a:solidFill>
              </a:rPr>
              <a:t> je skoro gotov…</a:t>
            </a:r>
            <a:endParaRPr lang="hr-H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5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jportal5-predloz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Mojportal5-predlozak</Template>
  <TotalTime>105</TotalTime>
  <Words>358</Words>
  <Application>Microsoft Office PowerPoint</Application>
  <PresentationFormat>Prikaz na zaslonu (4:3)</PresentationFormat>
  <Paragraphs>54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0" baseType="lpstr">
      <vt:lpstr>Arial</vt:lpstr>
      <vt:lpstr>Calibri</vt:lpstr>
      <vt:lpstr>Gabriola</vt:lpstr>
      <vt:lpstr>Latha</vt:lpstr>
      <vt:lpstr>Wingdings</vt:lpstr>
      <vt:lpstr>Mojportal5-predlozak</vt:lpstr>
      <vt:lpstr>Dragi učenici,  današnja nastavna jedinica je:   Grafički prikazi udžb. 116. i 117. str.       (crtanje gotovim oblicima u MsWordu)                           - plan ploče nalazi se na kraju prezentacije -</vt:lpstr>
      <vt:lpstr>Kartica  Umetanje   (Umetni) Postoji nekoliko vrsta grafičkih  prikaza: </vt:lpstr>
      <vt:lpstr>Primjer korištenja grafičkih prikaza Oblici:</vt:lpstr>
      <vt:lpstr>Oblicima određujemo položaj pomoću naredbi:    Položaj   Premjesti ispred/Premjesti iza</vt:lpstr>
      <vt:lpstr> … tablet …      (malo je drugačiji prikaz nego na računalu)</vt:lpstr>
      <vt:lpstr>Pokušajmo zajedno…..</vt:lpstr>
      <vt:lpstr>2. Korak – promjena ispune (boje oblika)</vt:lpstr>
      <vt:lpstr>3. Korak – dodavanje oblika (zaobljeni pravokutnik)</vt:lpstr>
      <vt:lpstr>4. Korak – umetanje još dva pravokutnika….(noge)</vt:lpstr>
      <vt:lpstr>5. Korak – grupiranje – više oblika zajedno spajamo u jedan lik</vt:lpstr>
      <vt:lpstr>Robotko je gotov….</vt:lpstr>
      <vt:lpstr>PowerPoint prezentacija</vt:lpstr>
      <vt:lpstr>PowerPoint prezentacija</vt:lpstr>
      <vt:lpstr>Kriteriji za vrednovanje rada: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KODne igre</dc:title>
  <dc:creator>Silvija Micek</dc:creator>
  <cp:lastModifiedBy>Korisnik</cp:lastModifiedBy>
  <cp:revision>67</cp:revision>
  <dcterms:created xsi:type="dcterms:W3CDTF">2018-09-15T15:48:05Z</dcterms:created>
  <dcterms:modified xsi:type="dcterms:W3CDTF">2020-04-02T04:12:38Z</dcterms:modified>
</cp:coreProperties>
</file>